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77" r:id="rId22"/>
    <p:sldId id="281"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77"/>
            <p14:sldId id="281"/>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7"/>
    <p:restoredTop sz="82749"/>
  </p:normalViewPr>
  <p:slideViewPr>
    <p:cSldViewPr snapToGrid="0" snapToObjects="1">
      <p:cViewPr>
        <p:scale>
          <a:sx n="64" d="100"/>
          <a:sy n="64" d="100"/>
        </p:scale>
        <p:origin x="1192" y="792"/>
      </p:cViewPr>
      <p:guideLst>
        <p:guide orient="horz" pos="2160"/>
        <p:guide pos="384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a:t>
            </a:r>
            <a:r>
              <a:rPr lang="en-US" baseline="0" dirty="0" smtClean="0"/>
              <a:t>presentation today.</a:t>
            </a:r>
            <a:endParaRPr lang="en-US" baseline="0" dirty="0" smtClean="0"/>
          </a:p>
          <a:p>
            <a:r>
              <a:rPr lang="en-US" baseline="0" dirty="0" smtClean="0"/>
              <a:t>My name is Kyeongan and I go by Karl. </a:t>
            </a:r>
          </a:p>
          <a:p>
            <a:endParaRPr lang="en-US" baseline="0" dirty="0" smtClean="0"/>
          </a:p>
          <a:p>
            <a:r>
              <a:rPr lang="en-US" baseline="0" dirty="0" smtClean="0"/>
              <a:t>I am a 5th year PhD student in computer </a:t>
            </a:r>
            <a:r>
              <a:rPr lang="en-US" baseline="0" dirty="0" smtClean="0"/>
              <a:t>science at UH. </a:t>
            </a:r>
            <a:r>
              <a:rPr lang="en-US" baseline="0" dirty="0" smtClean="0"/>
              <a:t>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 </a:t>
            </a:r>
            <a:r>
              <a:rPr lang="en-US" dirty="0" smtClean="0"/>
              <a:t>the</a:t>
            </a:r>
            <a:r>
              <a:rPr lang="en-US" baseline="0" dirty="0" smtClean="0"/>
              <a:t> scheme to propose</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a:t>
            </a:r>
            <a:r>
              <a:rPr lang="en-US" dirty="0" smtClean="0"/>
              <a:t>production</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a:t>
            </a:r>
            <a:r>
              <a:rPr lang="en-US" baseline="0" dirty="0" smtClean="0"/>
              <a:t>Only bar chart ; publication list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smtClean="0"/>
              <a:t>appeared.</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smtClean="0"/>
              <a:t>published.</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a:t>
            </a:r>
            <a:r>
              <a:rPr lang="en-US" sz="1200" b="0" i="0" kern="1200" baseline="0" dirty="0" smtClean="0">
                <a:solidFill>
                  <a:schemeClr val="tx1"/>
                </a:solidFill>
                <a:effectLst/>
                <a:latin typeface="+mn-lt"/>
                <a:ea typeface="+mn-ea"/>
                <a:cs typeface="+mn-cs"/>
              </a:rPr>
              <a:t>tasks</a:t>
            </a:r>
          </a:p>
          <a:p>
            <a:r>
              <a:rPr lang="en-US" sz="1200" b="0" i="0" kern="1200" baseline="0" dirty="0" smtClean="0">
                <a:solidFill>
                  <a:schemeClr val="tx1"/>
                </a:solidFill>
                <a:effectLst/>
                <a:latin typeface="+mn-lt"/>
                <a:ea typeface="+mn-ea"/>
                <a:cs typeface="+mn-cs"/>
              </a:rPr>
              <a:t>when </a:t>
            </a:r>
            <a:r>
              <a:rPr lang="en-US" sz="1200" b="0" i="0" kern="1200" baseline="0" dirty="0" smtClean="0">
                <a:solidFill>
                  <a:schemeClr val="tx1"/>
                </a:solidFill>
                <a:effectLst/>
                <a:latin typeface="+mn-lt"/>
                <a:ea typeface="+mn-ea"/>
                <a:cs typeface="+mn-cs"/>
              </a:rPr>
              <a:t>Appraising academic </a:t>
            </a:r>
            <a:r>
              <a:rPr lang="en-US" sz="1200" b="0" i="0" kern="1200" baseline="0" dirty="0" smtClean="0">
                <a:solidFill>
                  <a:schemeClr val="tx1"/>
                </a:solidFill>
                <a:effectLst/>
                <a:latin typeface="+mn-lt"/>
                <a:ea typeface="+mn-ea"/>
                <a:cs typeface="+mn-cs"/>
              </a:rPr>
              <a:t>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a:t>
            </a:r>
            <a:r>
              <a:rPr lang="en-US" sz="1200" b="0" i="0" kern="1200" dirty="0" smtClean="0">
                <a:solidFill>
                  <a:schemeClr val="tx1"/>
                </a:solidFill>
                <a:effectLst/>
                <a:latin typeface="+mn-lt"/>
                <a:ea typeface="+mn-ea"/>
                <a:cs typeface="+mn-cs"/>
              </a:rPr>
              <a:t>your publishing and research history as well as your memberships and </a:t>
            </a:r>
            <a:r>
              <a:rPr lang="en-US" sz="1200" b="0" i="0" kern="1200" dirty="0" smtClean="0">
                <a:solidFill>
                  <a:schemeClr val="tx1"/>
                </a:solidFill>
                <a:effectLst/>
                <a:latin typeface="+mn-lt"/>
                <a:ea typeface="+mn-ea"/>
                <a:cs typeface="+mn-cs"/>
              </a:rPr>
              <a:t>fellowships)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r>
              <a:rPr lang="en-US" sz="1200" kern="1200" dirty="0" smtClean="0">
                <a:solidFill>
                  <a:schemeClr val="tx1"/>
                </a:solidFill>
                <a:effectLst/>
                <a:latin typeface="+mn-lt"/>
                <a:ea typeface="+mn-ea"/>
                <a:cs typeface="+mn-cs"/>
              </a:rPr>
              <a:t>.</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a:t>
            </a:r>
            <a:r>
              <a:rPr lang="en-US" baseline="0" dirty="0" smtClean="0"/>
              <a:t>science.</a:t>
            </a:r>
          </a:p>
          <a:p>
            <a:r>
              <a:rPr lang="en-US" baseline="0" dirty="0" smtClean="0"/>
              <a:t>More </a:t>
            </a:r>
            <a:r>
              <a:rPr lang="en-US" baseline="0" dirty="0" smtClean="0"/>
              <a:t>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r>
              <a:rPr lang="en-US" baseline="0" dirty="0" smtClean="0"/>
              <a:t>.</a:t>
            </a:r>
          </a:p>
          <a:p>
            <a:endParaRPr lang="en-US" baseline="0" dirty="0" smtClean="0"/>
          </a:p>
          <a:p>
            <a:r>
              <a:rPr lang="en-US" dirty="0" smtClean="0"/>
              <a:t>Everybody</a:t>
            </a:r>
            <a:r>
              <a:rPr lang="en-US" baseline="0" dirty="0" smtClean="0"/>
              <a:t> has own </a:t>
            </a:r>
            <a:r>
              <a:rPr lang="en-US" baseline="0" dirty="0" smtClean="0"/>
              <a:t>ideas.</a:t>
            </a:r>
          </a:p>
          <a:p>
            <a:r>
              <a:rPr lang="en-US" baseline="0" dirty="0" smtClean="0"/>
              <a:t>Big </a:t>
            </a:r>
            <a:r>
              <a:rPr lang="en-US" baseline="0" dirty="0" smtClean="0"/>
              <a:t>journal is good, many cited publication is also good. </a:t>
            </a:r>
            <a:endParaRPr lang="en-US" baseline="0" dirty="0" smtClean="0"/>
          </a:p>
          <a:p>
            <a:r>
              <a:rPr lang="en-US" baseline="0" dirty="0" smtClean="0"/>
              <a:t>This </a:t>
            </a:r>
            <a:r>
              <a:rPr lang="en-US" baseline="0" dirty="0" smtClean="0"/>
              <a:t>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52.tiff"/><Relationship Id="rId12"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9.tiff"/><Relationship Id="rId9" Type="http://schemas.openxmlformats.org/officeDocument/2006/relationships/image" Target="../media/image50.tiff"/><Relationship Id="rId10" Type="http://schemas.openxmlformats.org/officeDocument/2006/relationships/image" Target="../media/image51.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62.tiff"/><Relationship Id="rId12" Type="http://schemas.openxmlformats.org/officeDocument/2006/relationships/image" Target="../media/image63.tiff"/><Relationship Id="rId13"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tiff"/><Relationship Id="rId7" Type="http://schemas.openxmlformats.org/officeDocument/2006/relationships/image" Target="../media/image58.tiff"/><Relationship Id="rId8" Type="http://schemas.openxmlformats.org/officeDocument/2006/relationships/image" Target="../media/image59.tiff"/><Relationship Id="rId9" Type="http://schemas.openxmlformats.org/officeDocument/2006/relationships/image" Target="../media/image60.tiff"/><Relationship Id="rId10" Type="http://schemas.openxmlformats.org/officeDocument/2006/relationships/image" Target="../media/image6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png"/><Relationship Id="rId9"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12</a:t>
            </a:fld>
            <a:endParaRPr lang="en-US" dirty="0"/>
          </a:p>
        </p:txBody>
      </p:sp>
      <p:sp>
        <p:nvSpPr>
          <p:cNvPr id="10" name="Oval 9"/>
          <p:cNvSpPr/>
          <p:nvPr/>
        </p:nvSpPr>
        <p:spPr>
          <a:xfrm>
            <a:off x="8081022" y="256645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5" name="Oval 14"/>
          <p:cNvSpPr/>
          <p:nvPr/>
        </p:nvSpPr>
        <p:spPr>
          <a:xfrm>
            <a:off x="11025089" y="575134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16" name="Oval 15"/>
          <p:cNvSpPr/>
          <p:nvPr/>
        </p:nvSpPr>
        <p:spPr>
          <a:xfrm>
            <a:off x="1595130" y="250012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7" name="Oval 16"/>
          <p:cNvSpPr/>
          <p:nvPr/>
        </p:nvSpPr>
        <p:spPr>
          <a:xfrm>
            <a:off x="10696377" y="3039707"/>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8" name="Oval 17"/>
          <p:cNvSpPr/>
          <p:nvPr/>
        </p:nvSpPr>
        <p:spPr>
          <a:xfrm>
            <a:off x="6006545" y="504229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5" grpId="0" animBg="1"/>
      <p:bldP spid="16"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2871" y="4558729"/>
            <a:ext cx="2691437" cy="186770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27139432"/>
              </p:ext>
            </p:extLst>
          </p:nvPr>
        </p:nvGraphicFramePr>
        <p:xfrm>
          <a:off x="9166652" y="4558728"/>
          <a:ext cx="1882626" cy="1854200"/>
        </p:xfrm>
        <a:graphic>
          <a:graphicData uri="http://schemas.openxmlformats.org/drawingml/2006/table">
            <a:tbl>
              <a:tblPr firstRow="1" bandRow="1">
                <a:tableStyleId>{5C22544A-7EE6-4342-B048-85BDC9FD1C3A}</a:tableStyleId>
              </a:tblPr>
              <a:tblGrid>
                <a:gridCol w="941313"/>
                <a:gridCol w="941313"/>
              </a:tblGrid>
              <a:tr h="370840">
                <a:tc>
                  <a:txBody>
                    <a:bodyPr/>
                    <a:lstStyle/>
                    <a:p>
                      <a:pPr algn="ctr"/>
                      <a:r>
                        <a:rPr lang="en-US" dirty="0" smtClean="0"/>
                        <a:t>bins</a:t>
                      </a:r>
                      <a:endParaRPr lang="en-US" dirty="0"/>
                    </a:p>
                  </a:txBody>
                  <a:tcPr/>
                </a:tc>
                <a:tc>
                  <a:txBody>
                    <a:bodyPr/>
                    <a:lstStyle/>
                    <a:p>
                      <a:pPr algn="ctr"/>
                      <a:r>
                        <a:rPr lang="en-US" dirty="0" smtClean="0"/>
                        <a:t>counts</a:t>
                      </a:r>
                      <a:endParaRPr lang="en-US" dirty="0"/>
                    </a:p>
                  </a:txBody>
                  <a:tcPr/>
                </a:tc>
              </a:tr>
              <a:tr h="370840">
                <a:tc>
                  <a:txBody>
                    <a:bodyPr/>
                    <a:lstStyle/>
                    <a:p>
                      <a:pPr algn="ctr"/>
                      <a:r>
                        <a:rPr lang="en-US" dirty="0" smtClean="0"/>
                        <a:t>&lt;= </a:t>
                      </a:r>
                      <a:r>
                        <a:rPr lang="en-US" baseline="0" dirty="0" smtClean="0"/>
                        <a:t>2</a:t>
                      </a:r>
                      <a:endParaRPr lang="en-US" dirty="0"/>
                    </a:p>
                  </a:txBody>
                  <a:tcPr/>
                </a:tc>
                <a:tc>
                  <a:txBody>
                    <a:bodyPr/>
                    <a:lstStyle/>
                    <a:p>
                      <a:pPr algn="ctr"/>
                      <a:r>
                        <a:rPr lang="en-US" dirty="0" smtClean="0"/>
                        <a:t>5554</a:t>
                      </a:r>
                      <a:endParaRPr lang="en-US" dirty="0"/>
                    </a:p>
                  </a:txBody>
                  <a:tcPr/>
                </a:tc>
              </a:tr>
              <a:tr h="370840">
                <a:tc>
                  <a:txBody>
                    <a:bodyPr/>
                    <a:lstStyle/>
                    <a:p>
                      <a:pPr algn="ctr"/>
                      <a:r>
                        <a:rPr lang="en-US" dirty="0" smtClean="0"/>
                        <a:t>2</a:t>
                      </a:r>
                      <a:r>
                        <a:rPr lang="en-US" baseline="0" dirty="0" smtClean="0"/>
                        <a:t> - 4</a:t>
                      </a:r>
                      <a:endParaRPr lang="en-US" dirty="0"/>
                    </a:p>
                  </a:txBody>
                  <a:tcPr/>
                </a:tc>
                <a:tc>
                  <a:txBody>
                    <a:bodyPr/>
                    <a:lstStyle/>
                    <a:p>
                      <a:pPr algn="ctr"/>
                      <a:r>
                        <a:rPr lang="en-US" dirty="0" smtClean="0"/>
                        <a:t>1948</a:t>
                      </a:r>
                      <a:endParaRPr lang="en-US" dirty="0"/>
                    </a:p>
                  </a:txBody>
                  <a:tcPr/>
                </a:tc>
              </a:tr>
              <a:tr h="370840">
                <a:tc>
                  <a:txBody>
                    <a:bodyPr/>
                    <a:lstStyle/>
                    <a:p>
                      <a:pPr algn="ctr"/>
                      <a:r>
                        <a:rPr lang="en-US" dirty="0" smtClean="0"/>
                        <a:t>4 - 16</a:t>
                      </a:r>
                      <a:endParaRPr lang="en-US" dirty="0"/>
                    </a:p>
                  </a:txBody>
                  <a:tcPr/>
                </a:tc>
                <a:tc>
                  <a:txBody>
                    <a:bodyPr/>
                    <a:lstStyle/>
                    <a:p>
                      <a:pPr algn="ctr"/>
                      <a:r>
                        <a:rPr lang="en-US" dirty="0" smtClean="0"/>
                        <a:t>808</a:t>
                      </a:r>
                      <a:endParaRPr lang="en-US" dirty="0"/>
                    </a:p>
                  </a:txBody>
                  <a:tcPr/>
                </a:tc>
              </a:tr>
              <a:tr h="370840">
                <a:tc>
                  <a:txBody>
                    <a:bodyPr/>
                    <a:lstStyle/>
                    <a:p>
                      <a:pPr algn="ctr"/>
                      <a:r>
                        <a:rPr lang="en-US" dirty="0" smtClean="0"/>
                        <a:t>16</a:t>
                      </a:r>
                      <a:r>
                        <a:rPr lang="en-US" baseline="0" dirty="0" smtClean="0"/>
                        <a:t> &gt;=</a:t>
                      </a:r>
                      <a:endParaRPr lang="en-US" dirty="0"/>
                    </a:p>
                  </a:txBody>
                  <a:tcPr/>
                </a:tc>
                <a:tc>
                  <a:txBody>
                    <a:bodyPr/>
                    <a:lstStyle/>
                    <a:p>
                      <a:pPr algn="ctr"/>
                      <a:r>
                        <a:rPr lang="en-US" dirty="0" smtClean="0"/>
                        <a:t>62</a:t>
                      </a:r>
                      <a:endParaRPr lang="en-US"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14</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18</a:t>
            </a:fld>
            <a:endParaRPr lang="en-US" dirty="0"/>
          </a:p>
        </p:txBody>
      </p:sp>
      <p:sp>
        <p:nvSpPr>
          <p:cNvPr id="6" name="Oval 5"/>
          <p:cNvSpPr/>
          <p:nvPr/>
        </p:nvSpPr>
        <p:spPr>
          <a:xfrm>
            <a:off x="1175420" y="3241804"/>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8" name="Oval 7"/>
          <p:cNvSpPr/>
          <p:nvPr/>
        </p:nvSpPr>
        <p:spPr>
          <a:xfrm>
            <a:off x="6103955" y="318051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9" name="Oval 8"/>
          <p:cNvSpPr/>
          <p:nvPr/>
        </p:nvSpPr>
        <p:spPr>
          <a:xfrm>
            <a:off x="1175420" y="515876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3</a:t>
            </a:r>
            <a:endParaRPr lang="en-US" sz="2000" dirty="0"/>
          </a:p>
        </p:txBody>
      </p:sp>
      <p:sp>
        <p:nvSpPr>
          <p:cNvPr id="10" name="Oval 9"/>
          <p:cNvSpPr/>
          <p:nvPr/>
        </p:nvSpPr>
        <p:spPr>
          <a:xfrm>
            <a:off x="6103955" y="515876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endParaRPr lang="en-US" sz="2000"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grpSp>
        <p:nvGrpSpPr>
          <p:cNvPr id="5" name="Group 4"/>
          <p:cNvGrpSpPr/>
          <p:nvPr/>
        </p:nvGrpSpPr>
        <p:grpSpPr>
          <a:xfrm>
            <a:off x="2196061" y="3429782"/>
            <a:ext cx="4257747" cy="2910348"/>
            <a:chOff x="1415107" y="5208095"/>
            <a:chExt cx="4257747" cy="291034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5107" y="6828472"/>
              <a:ext cx="2471120" cy="128997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5107" y="5208095"/>
              <a:ext cx="4257747" cy="12899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57588" y="6828472"/>
              <a:ext cx="1415266" cy="128997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0"/>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"Interfacing Information with Mixed Methods",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720986"/>
            <a:ext cx="388590"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6"/>
            <a:ext cx="3796190"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10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10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10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10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10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10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1000"/>
                                        <p:tgtEl>
                                          <p:spTgt spid="7"/>
                                        </p:tgtEl>
                                      </p:cBhvr>
                                    </p:animEffect>
                                  </p:childTnLst>
                                </p:cTn>
                              </p:par>
                            </p:childTnLst>
                          </p:cTn>
                        </p:par>
                        <p:par>
                          <p:cTn id="34" fill="hold">
                            <p:stCondLst>
                              <p:cond delay="1000"/>
                            </p:stCondLst>
                            <p:childTnLst>
                              <p:par>
                                <p:cTn id="35" presetID="5" presetClass="entr" presetSubtype="1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checkerboard(across)">
                                      <p:cBhvr>
                                        <p:cTn id="37" dur="1000"/>
                                        <p:tgtEl>
                                          <p:spTgt spid="35"/>
                                        </p:tgtEl>
                                      </p:cBhvr>
                                    </p:animEffect>
                                  </p:childTnLst>
                                </p:cTn>
                              </p:par>
                              <p:par>
                                <p:cTn id="38" presetID="5"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checkerboard(across)">
                                      <p:cBhvr>
                                        <p:cTn id="40" dur="1000"/>
                                        <p:tgtEl>
                                          <p:spTgt spid="32"/>
                                        </p:tgtEl>
                                      </p:cBhvr>
                                    </p:animEffect>
                                  </p:childTnLst>
                                </p:cTn>
                              </p:par>
                              <p:par>
                                <p:cTn id="41" presetID="5" presetClass="entr" presetSubtype="1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checkerboard(across)">
                                      <p:cBhvr>
                                        <p:cTn id="43" dur="1000"/>
                                        <p:tgtEl>
                                          <p:spTgt spid="45"/>
                                        </p:tgtEl>
                                      </p:cBhvr>
                                    </p:animEffect>
                                  </p:childTnLst>
                                </p:cTn>
                              </p:par>
                              <p:par>
                                <p:cTn id="44" presetID="5"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checkerboard(across)">
                                      <p:cBhvr>
                                        <p:cTn id="46" dur="1000"/>
                                        <p:tgtEl>
                                          <p:spTgt spid="39"/>
                                        </p:tgtEl>
                                      </p:cBhvr>
                                    </p:animEffect>
                                  </p:childTnLst>
                                </p:cTn>
                              </p:par>
                              <p:par>
                                <p:cTn id="47" presetID="5" presetClass="entr" presetSubtype="1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checkerboard(across)">
                                      <p:cBhvr>
                                        <p:cTn id="49" dur="1000"/>
                                        <p:tgtEl>
                                          <p:spTgt spid="29"/>
                                        </p:tgtEl>
                                      </p:cBhvr>
                                    </p:animEffect>
                                  </p:childTnLst>
                                </p:cTn>
                              </p:par>
                              <p:par>
                                <p:cTn id="50" presetID="5"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checkerboard(across)">
                                      <p:cBhvr>
                                        <p:cTn id="52" dur="1000"/>
                                        <p:tgtEl>
                                          <p:spTgt spid="26"/>
                                        </p:tgtEl>
                                      </p:cBhvr>
                                    </p:animEffect>
                                  </p:childTnLst>
                                </p:cTn>
                              </p:par>
                              <p:par>
                                <p:cTn id="53" presetID="5" presetClass="entr" presetSubtype="1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checkerboard(across)">
                                      <p:cBhvr>
                                        <p:cTn id="55" dur="1000"/>
                                        <p:tgtEl>
                                          <p:spTgt spid="42"/>
                                        </p:tgtEl>
                                      </p:cBhvr>
                                    </p:animEffect>
                                  </p:childTnLst>
                                </p:cTn>
                              </p:par>
                              <p:par>
                                <p:cTn id="56" presetID="5"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checkerboard(across)">
                                      <p:cBhvr>
                                        <p:cTn id="58" dur="1000"/>
                                        <p:tgtEl>
                                          <p:spTgt spid="21"/>
                                        </p:tgtEl>
                                      </p:cBhvr>
                                    </p:animEffect>
                                  </p:childTnLst>
                                </p:cTn>
                              </p:par>
                              <p:par>
                                <p:cTn id="59" presetID="5"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checkerboard(across)">
                                      <p:cBhvr>
                                        <p:cTn id="61" dur="1000"/>
                                        <p:tgtEl>
                                          <p:spTgt spid="25"/>
                                        </p:tgtEl>
                                      </p:cBhvr>
                                    </p:animEffect>
                                  </p:childTnLst>
                                </p:cTn>
                              </p:par>
                              <p:par>
                                <p:cTn id="62" presetID="5" presetClass="entr" presetSubtype="1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checkerboard(across)">
                                      <p:cBhvr>
                                        <p:cTn id="64" dur="1000"/>
                                        <p:tgtEl>
                                          <p:spTgt spid="50"/>
                                        </p:tgtEl>
                                      </p:cBhvr>
                                    </p:animEffect>
                                  </p:childTnLst>
                                </p:cTn>
                              </p:par>
                              <p:par>
                                <p:cTn id="65" presetID="3" presetClass="entr" presetSubtype="1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par>
                                <p:cTn id="68" presetID="3" presetClass="entr" presetSubtype="1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par>
                                <p:cTn id="71" presetID="3" presetClass="entr" presetSubtype="1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blinds(horizontal)">
                                      <p:cBhvr>
                                        <p:cTn id="73" dur="500"/>
                                        <p:tgtEl>
                                          <p:spTgt spid="13"/>
                                        </p:tgtEl>
                                      </p:cBhvr>
                                    </p:animEffect>
                                  </p:childTnLst>
                                </p:cTn>
                              </p:par>
                              <p:par>
                                <p:cTn id="74" presetID="3" presetClass="entr" presetSubtype="10" fill="hold"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blinds(horizontal)">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p:sndAc>
          <p:endSnd/>
        </p:sndAc>
      </p:transition>
    </mc:Choice>
    <mc:Fallback xmlns="">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3200" dirty="0"/>
              <a:t>Google Scholar </a:t>
            </a:r>
            <a:endParaRPr lang="en-US" sz="2800" dirty="0"/>
          </a:p>
          <a:p>
            <a:pPr marL="457200" lvl="5" indent="0">
              <a:lnSpc>
                <a:spcPct val="100000"/>
              </a:lnSpc>
              <a:buNone/>
            </a:pPr>
            <a:r>
              <a:rPr lang="en-US" sz="2800" dirty="0" smtClean="0"/>
              <a:t>+ Free; inclusive</a:t>
            </a:r>
          </a:p>
          <a:p>
            <a:pPr marL="457200" lvl="5" indent="0">
              <a:lnSpc>
                <a:spcPct val="100000"/>
              </a:lnSpc>
              <a:buNone/>
            </a:pPr>
            <a:r>
              <a:rPr lang="en-US" sz="2800" dirty="0" smtClean="0"/>
              <a:t>- Publications only; little visualization</a:t>
            </a:r>
          </a:p>
          <a:p>
            <a:pPr marL="346075" indent="-346075">
              <a:lnSpc>
                <a:spcPct val="100000"/>
              </a:lnSpc>
            </a:pPr>
            <a:r>
              <a:rPr lang="en-US" sz="3200" dirty="0" smtClean="0"/>
              <a:t>Scopus </a:t>
            </a:r>
            <a:endParaRPr lang="en-US" dirty="0"/>
          </a:p>
          <a:p>
            <a:pPr marL="457200" lvl="4" indent="0">
              <a:lnSpc>
                <a:spcPct val="100000"/>
              </a:lnSpc>
              <a:buNone/>
            </a:pPr>
            <a:r>
              <a:rPr lang="en-US" sz="2800" dirty="0" smtClean="0"/>
              <a:t>- Subscription based</a:t>
            </a:r>
          </a:p>
          <a:p>
            <a:pPr marL="342900" lvl="1" indent="-342900">
              <a:lnSpc>
                <a:spcPct val="100000"/>
              </a:lnSpc>
              <a:spcBef>
                <a:spcPts val="1000"/>
              </a:spcBef>
            </a:pPr>
            <a:r>
              <a:rPr lang="en-US" sz="3200" dirty="0" smtClean="0"/>
              <a:t>ORCID</a:t>
            </a:r>
            <a:endParaRPr lang="en-US" sz="2800" dirty="0" smtClean="0"/>
          </a:p>
          <a:p>
            <a:pPr marL="457200" lvl="5" indent="0">
              <a:lnSpc>
                <a:spcPct val="100000"/>
              </a:lnSpc>
              <a:spcBef>
                <a:spcPts val="1000"/>
              </a:spcBef>
              <a:buNone/>
            </a:pPr>
            <a:r>
              <a:rPr lang="en-US" sz="2800" dirty="0" smtClean="0"/>
              <a:t>- Requires </a:t>
            </a:r>
            <a:r>
              <a:rPr lang="en-US" sz="2800" dirty="0"/>
              <a:t>extensive </a:t>
            </a:r>
            <a:r>
              <a:rPr lang="en-US" sz="2800" dirty="0" smtClean="0"/>
              <a:t>set-up</a:t>
            </a:r>
            <a:endParaRPr lang="en-US" sz="2800" dirty="0"/>
          </a:p>
        </p:txBody>
      </p:sp>
      <p:grpSp>
        <p:nvGrpSpPr>
          <p:cNvPr id="16" name="Group 15"/>
          <p:cNvGrpSpPr/>
          <p:nvPr/>
        </p:nvGrpSpPr>
        <p:grpSpPr>
          <a:xfrm>
            <a:off x="4993319" y="3258646"/>
            <a:ext cx="7031037" cy="1485296"/>
            <a:chOff x="5081958" y="2379468"/>
            <a:chExt cx="7031037" cy="1485296"/>
          </a:xfrm>
        </p:grpSpPr>
        <p:grpSp>
          <p:nvGrpSpPr>
            <p:cNvPr id="10" name="Group 9"/>
            <p:cNvGrpSpPr>
              <a:grpSpLocks noChangeAspect="1"/>
            </p:cNvGrpSpPr>
            <p:nvPr/>
          </p:nvGrpSpPr>
          <p:grpSpPr>
            <a:xfrm>
              <a:off x="5081958" y="3160535"/>
              <a:ext cx="4469514" cy="547151"/>
              <a:chOff x="8354028" y="3347983"/>
              <a:chExt cx="3467876" cy="424532"/>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4"/>
              <a:stretch>
                <a:fillRect/>
              </a:stretch>
            </p:blipFill>
            <p:spPr>
              <a:xfrm>
                <a:off x="8354028" y="3415792"/>
                <a:ext cx="1778000" cy="279400"/>
              </a:xfrm>
              <a:prstGeom prst="rect">
                <a:avLst/>
              </a:prstGeom>
            </p:spPr>
          </p:pic>
        </p:grpSp>
        <p:pic>
          <p:nvPicPr>
            <p:cNvPr id="11" name="Picture 10"/>
            <p:cNvPicPr>
              <a:picLocks noChangeAspect="1"/>
            </p:cNvPicPr>
            <p:nvPr/>
          </p:nvPicPr>
          <p:blipFill>
            <a:blip r:embed="rId5"/>
            <a:stretch>
              <a:fillRect/>
            </a:stretch>
          </p:blipFill>
          <p:spPr>
            <a:xfrm>
              <a:off x="9659027" y="2379468"/>
              <a:ext cx="2453968" cy="1485296"/>
            </a:xfrm>
            <a:prstGeom prst="rect">
              <a:avLst/>
            </a:prstGeom>
          </p:spPr>
        </p:pic>
      </p:grpSp>
      <p:grpSp>
        <p:nvGrpSpPr>
          <p:cNvPr id="17" name="Group 16"/>
          <p:cNvGrpSpPr/>
          <p:nvPr/>
        </p:nvGrpSpPr>
        <p:grpSpPr>
          <a:xfrm>
            <a:off x="6013898" y="5004803"/>
            <a:ext cx="4132356" cy="1705681"/>
            <a:chOff x="6740729" y="3730656"/>
            <a:chExt cx="4132356" cy="1705681"/>
          </a:xfrm>
        </p:grpSpPr>
        <p:pic>
          <p:nvPicPr>
            <p:cNvPr id="7" name="Picture 6"/>
            <p:cNvPicPr>
              <a:picLocks noChangeAspect="1"/>
            </p:cNvPicPr>
            <p:nvPr/>
          </p:nvPicPr>
          <p:blipFill>
            <a:blip r:embed="rId6"/>
            <a:stretch>
              <a:fillRect/>
            </a:stretch>
          </p:blipFill>
          <p:spPr>
            <a:xfrm>
              <a:off x="6740729" y="3896888"/>
              <a:ext cx="1778000" cy="5461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98844" y="3730656"/>
              <a:ext cx="2274241" cy="1705681"/>
            </a:xfrm>
            <a:prstGeom prst="rect">
              <a:avLst/>
            </a:prstGeom>
          </p:spPr>
        </p:pic>
      </p:grpSp>
      <p:grpSp>
        <p:nvGrpSpPr>
          <p:cNvPr id="15" name="Group 14"/>
          <p:cNvGrpSpPr/>
          <p:nvPr/>
        </p:nvGrpSpPr>
        <p:grpSpPr>
          <a:xfrm>
            <a:off x="4993319" y="1193823"/>
            <a:ext cx="4988881" cy="1488247"/>
            <a:chOff x="4351076" y="1077049"/>
            <a:chExt cx="4988881" cy="1488247"/>
          </a:xfrm>
        </p:grpSpPr>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351076" y="1518331"/>
              <a:ext cx="2609103" cy="1046965"/>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30040" y="1077049"/>
              <a:ext cx="2309917" cy="1488247"/>
            </a:xfrm>
            <a:prstGeom prst="rect">
              <a:avLst/>
            </a:prstGeom>
          </p:spPr>
        </p:pic>
      </p:gr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9</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28125</TotalTime>
  <Words>2563</Words>
  <Application>Microsoft Macintosh PowerPoint</Application>
  <PresentationFormat>Widescreen</PresentationFormat>
  <Paragraphs>423</Paragraphs>
  <Slides>29</Slides>
  <Notes>27</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System Architecture</vt:lpstr>
      <vt:lpstr>Name Disambiguation</vt:lpstr>
      <vt:lpstr>Usability Study</vt:lpstr>
      <vt:lpstr>Conclusion</vt:lpstr>
      <vt:lpstr>Future Work</vt:lpstr>
      <vt:lpstr>PhD Timeline</vt:lpstr>
      <vt:lpstr>References</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569</cp:revision>
  <cp:lastPrinted>2016-02-25T18:28:38Z</cp:lastPrinted>
  <dcterms:created xsi:type="dcterms:W3CDTF">2015-09-15T19:51:47Z</dcterms:created>
  <dcterms:modified xsi:type="dcterms:W3CDTF">2016-02-26T05:35:55Z</dcterms:modified>
</cp:coreProperties>
</file>